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6" r:id="rId2"/>
    <p:sldMasterId id="2147483779" r:id="rId3"/>
    <p:sldMasterId id="2147483791" r:id="rId4"/>
  </p:sldMasterIdLst>
  <p:notesMasterIdLst>
    <p:notesMasterId r:id="rId19"/>
  </p:notesMasterIdLst>
  <p:sldIdLst>
    <p:sldId id="345" r:id="rId5"/>
    <p:sldId id="367" r:id="rId6"/>
    <p:sldId id="380" r:id="rId7"/>
    <p:sldId id="381" r:id="rId8"/>
    <p:sldId id="375" r:id="rId9"/>
    <p:sldId id="376" r:id="rId10"/>
    <p:sldId id="370" r:id="rId11"/>
    <p:sldId id="382" r:id="rId12"/>
    <p:sldId id="369" r:id="rId13"/>
    <p:sldId id="377" r:id="rId14"/>
    <p:sldId id="378" r:id="rId15"/>
    <p:sldId id="379" r:id="rId16"/>
    <p:sldId id="373" r:id="rId17"/>
    <p:sldId id="346" r:id="rId18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F3DD"/>
    <a:srgbClr val="CC0000"/>
    <a:srgbClr val="FF5050"/>
    <a:srgbClr val="9900CC"/>
    <a:srgbClr val="00FF00"/>
    <a:srgbClr val="E5F3F7"/>
    <a:srgbClr val="C4F8EC"/>
    <a:srgbClr val="CC99FF"/>
    <a:srgbClr val="9ED561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2922" autoAdjust="0"/>
  </p:normalViewPr>
  <p:slideViewPr>
    <p:cSldViewPr>
      <p:cViewPr varScale="1">
        <p:scale>
          <a:sx n="116" d="100"/>
          <a:sy n="116" d="100"/>
        </p:scale>
        <p:origin x="127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0462675247537E-4"/>
          <c:y val="2.6247437923014361E-2"/>
          <c:w val="0.97089531936173756"/>
          <c:h val="0.86492605322551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банков</c:v>
                </c:pt>
              </c:strCache>
            </c:strRef>
          </c:tx>
          <c:spPr>
            <a:solidFill>
              <a:schemeClr val="accent1"/>
            </a:solidFill>
            <a:ln w="31750"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bg2"/>
            </a:solidFill>
            <a:ln w="31750">
              <a:solidFill>
                <a:schemeClr val="bg2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9886415484668815E-3"/>
                  <c:y val="0.30749399900327523"/>
                </c:manualLayout>
              </c:layout>
              <c:tx>
                <c:rich>
                  <a:bodyPr/>
                  <a:lstStyle/>
                  <a:p>
                    <a:fld id="{B7304124-47D3-4AF1-866F-DBE085B329E4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6939698406673678E-3"/>
                  <c:y val="0.26416433689938412"/>
                </c:manualLayout>
              </c:layout>
              <c:tx>
                <c:rich>
                  <a:bodyPr/>
                  <a:lstStyle/>
                  <a:p>
                    <a:fld id="{1565A5B8-B5C7-422E-93BD-513651A15D88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5.6462512011746036E-3"/>
                  <c:y val="0.22601054699982248"/>
                </c:manualLayout>
              </c:layout>
              <c:tx>
                <c:rich>
                  <a:bodyPr/>
                  <a:lstStyle/>
                  <a:p>
                    <a:fld id="{82AFE687-6525-4A46-AFE7-5D455DED0ED4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191176941751828E-3"/>
                  <c:y val="0.16648390706483804"/>
                </c:manualLayout>
              </c:layout>
              <c:tx>
                <c:rich>
                  <a:bodyPr/>
                  <a:lstStyle/>
                  <a:p>
                    <a:fld id="{7A552305-1F9C-4EC1-AA5F-829E10EC5F0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626327080092882E-2"/>
                      <c:h val="6.6194391799432997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9336600855516209E-3"/>
                  <c:y val="0.21580562933411129"/>
                </c:manualLayout>
              </c:layout>
              <c:tx>
                <c:rich>
                  <a:bodyPr/>
                  <a:lstStyle/>
                  <a:p>
                    <a:fld id="{9146BAB6-A987-46C2-BA63-1C3EB2A0A705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15.8</c:v>
                </c:pt>
                <c:pt idx="1">
                  <c:v>13.8</c:v>
                </c:pt>
                <c:pt idx="2">
                  <c:v>11.8</c:v>
                </c:pt>
                <c:pt idx="3">
                  <c:v>9.1999999999999993</c:v>
                </c:pt>
                <c:pt idx="4">
                  <c:v>11.3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Государственные гарантии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31750"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31750">
                <a:solidFill>
                  <a:schemeClr val="bg2">
                    <a:lumMod val="75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31750">
                <a:solidFill>
                  <a:schemeClr val="bg2">
                    <a:lumMod val="75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31750">
                <a:solidFill>
                  <a:schemeClr val="bg2">
                    <a:lumMod val="75000"/>
                  </a:schemeClr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31750">
                <a:solidFill>
                  <a:schemeClr val="bg2">
                    <a:lumMod val="75000"/>
                  </a:schemeClr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31750">
                <a:solidFill>
                  <a:schemeClr val="bg2">
                    <a:lumMod val="75000"/>
                  </a:schemeClr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2.2275371297114299E-3"/>
                  <c:y val="0.35016953542442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119377047317103E-2"/>
                      <c:h val="5.906255750913430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201731609020267E-3"/>
                  <c:y val="0.389884767231089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937174332317671E-3"/>
                  <c:y val="0.4248878083241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3412472290256625E-3"/>
                  <c:y val="0.592250565218315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486242941162845E-2"/>
                      <c:h val="6.9037052565529167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9.941012945907806E-3"/>
                  <c:y val="0.696281607220681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DE11557-6E07-47B4-B212-36BDA72FA401}" type="VALUE">
                      <a:rPr lang="en-US" smtClean="0"/>
                      <a:pP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15856977382955E-2"/>
                      <c:h val="8.177897532661059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 formatCode="0.0">
                  <c:v>20.8</c:v>
                </c:pt>
                <c:pt idx="1">
                  <c:v>22.2</c:v>
                </c:pt>
                <c:pt idx="2">
                  <c:v>23.4</c:v>
                </c:pt>
                <c:pt idx="3" formatCode="0.0">
                  <c:v>31</c:v>
                </c:pt>
                <c:pt idx="4">
                  <c:v>35.4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310606456"/>
        <c:axId val="310611944"/>
      </c:barChart>
      <c:catAx>
        <c:axId val="31060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0611944"/>
        <c:crosses val="autoZero"/>
        <c:auto val="1"/>
        <c:lblAlgn val="ctr"/>
        <c:lblOffset val="100"/>
        <c:noMultiLvlLbl val="0"/>
      </c:catAx>
      <c:valAx>
        <c:axId val="310611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0606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442913385826759E-2"/>
          <c:y val="8.7152401625828851E-2"/>
          <c:w val="0.90955708661417334"/>
          <c:h val="0.9086136536563544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Долговая нагрузка на областной бюджет</c:v>
                </c:pt>
              </c:strCache>
            </c:strRef>
          </c:tx>
          <c:spPr>
            <a:ln w="82550" cap="rnd">
              <a:solidFill>
                <a:srgbClr val="FF0000"/>
              </a:solidFill>
              <a:round/>
              <a:headEnd type="none"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2000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2022845827493241E-2"/>
                  <c:y val="0.124732275204643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fld id="{DC7451FD-C134-41FF-BBE9-DB80B623B4BB}" type="VALUE">
                      <a:rPr lang="en-US" sz="2800" smtClean="0">
                        <a:solidFill>
                          <a:srgbClr val="FF0000"/>
                        </a:solidFill>
                      </a:rPr>
                      <a:pPr>
                        <a:defRPr sz="28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en-US" sz="2800" dirty="0" smtClean="0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16579177602799"/>
                      <c:h val="0.1526139901778708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8477252843394579E-2"/>
                  <c:y val="0.12005034480483795"/>
                </c:manualLayout>
              </c:layout>
              <c:tx>
                <c:rich>
                  <a:bodyPr/>
                  <a:lstStyle/>
                  <a:p>
                    <a:fld id="{C4E903AB-EA23-4252-A199-76AC2A78605D}" type="VALUE">
                      <a:rPr lang="en-US" sz="2800" smtClean="0"/>
                      <a:pPr/>
                      <a:t>[ЗНАЧЕНИЕ]</a:t>
                    </a:fld>
                    <a:r>
                      <a:rPr lang="en-US" sz="2800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8.9615279883850527E-2"/>
                  <c:y val="0.105911689585038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fld id="{B0AC24D6-703D-48B6-9F4F-C1BD57598684}" type="VALUE">
                      <a:rPr lang="en-US" sz="2800" baseline="0" smtClean="0">
                        <a:solidFill>
                          <a:srgbClr val="FF0000"/>
                        </a:solidFill>
                      </a:rPr>
                      <a:pPr>
                        <a:defRPr sz="28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en-US" sz="2800" baseline="0" dirty="0" smtClean="0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06561679790027"/>
                      <c:h val="0.1345819220493122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9.2137139107611551E-2"/>
                  <c:y val="0.129221667982979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fld id="{ED9255F4-2EDE-4E7C-9BEB-36E0E6C437C6}" type="VALUE">
                      <a:rPr lang="en-US" sz="2800" baseline="0" smtClean="0">
                        <a:solidFill>
                          <a:srgbClr val="FF0000"/>
                        </a:solidFill>
                      </a:rPr>
                      <a:pPr>
                        <a:defRPr sz="28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en-US" sz="2800" baseline="0" dirty="0" smtClean="0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24212598425198"/>
                      <c:h val="0.132533884714696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8985017497812978E-2"/>
                  <c:y val="0.115305131990187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fld id="{927821CA-CC74-4AE4-8C8C-8B519352C4EE}" type="VALUE">
                      <a:rPr lang="en-US" sz="2800" b="1" i="0" baseline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pPr>
                        <a:defRPr sz="28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en-US" sz="2800" b="1" i="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21590191804055"/>
                      <c:h val="0.1319163724599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 2</c:v>
                </c:pt>
                <c:pt idx="1">
                  <c:v>Категория 3</c:v>
                </c:pt>
                <c:pt idx="2">
                  <c:v>Категория 4</c:v>
                </c:pt>
                <c:pt idx="3">
                  <c:v>Категория 5</c:v>
                </c:pt>
                <c:pt idx="4">
                  <c:v>Категория 6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76.099999999999994</c:v>
                </c:pt>
                <c:pt idx="1">
                  <c:v>62</c:v>
                </c:pt>
                <c:pt idx="2" formatCode="General">
                  <c:v>50.2</c:v>
                </c:pt>
                <c:pt idx="3" formatCode="General">
                  <c:v>29.6</c:v>
                </c:pt>
                <c:pt idx="4" formatCode="General">
                  <c:v>31.8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608808"/>
        <c:axId val="310612728"/>
      </c:lineChart>
      <c:catAx>
        <c:axId val="310608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0612728"/>
        <c:crosses val="autoZero"/>
        <c:auto val="1"/>
        <c:lblAlgn val="ctr"/>
        <c:lblOffset val="100"/>
        <c:noMultiLvlLbl val="0"/>
      </c:catAx>
      <c:valAx>
        <c:axId val="310612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06088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284723350642448"/>
          <c:y val="2.1596670015788719E-2"/>
          <c:w val="0.59296643778684843"/>
          <c:h val="9.728214401267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77777777777776E-2"/>
          <c:y val="0.19148021251606964"/>
          <c:w val="0.92083333333333328"/>
          <c:h val="0.6176468156977267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30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143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6736111111111116E-2"/>
                  <c:y val="-6.11489596394051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000" b="1" i="0" u="none" strike="noStrike" kern="1200" baseline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527,9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500000000000003E-3"/>
                  <c:y val="-4.51985953184356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250000000000002E-3"/>
                  <c:y val="-4.70196918955514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625000000000001E-3"/>
                  <c:y val="-6.7317247007343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663188976377952E-2"/>
                  <c:y val="-6.77348660596062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000" b="1" i="0" u="none" strike="noStrike" kern="1200" baseline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rgbClr val="00B050"/>
                        </a:solidFill>
                      </a:rPr>
                      <a:t>11,3</a:t>
                    </a:r>
                    <a:endParaRPr lang="en-US" dirty="0">
                      <a:solidFill>
                        <a:srgbClr val="00B05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70833333333336"/>
                      <c:h val="8.405288227860406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527888804.56999999</c:v>
                </c:pt>
                <c:pt idx="1">
                  <c:v>386648726.00999999</c:v>
                </c:pt>
                <c:pt idx="2">
                  <c:v>170021970.25</c:v>
                </c:pt>
                <c:pt idx="3">
                  <c:v>55843670.609999999</c:v>
                </c:pt>
                <c:pt idx="4">
                  <c:v>11283206.91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613120"/>
        <c:axId val="310629584"/>
      </c:lineChart>
      <c:catAx>
        <c:axId val="31061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0629584"/>
        <c:crosses val="autoZero"/>
        <c:auto val="1"/>
        <c:lblAlgn val="ctr"/>
        <c:lblOffset val="100"/>
        <c:noMultiLvlLbl val="0"/>
      </c:catAx>
      <c:valAx>
        <c:axId val="310629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31061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depthPercent val="100"/>
      <c:rAngAx val="0"/>
      <c:perspective val="4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094278142537009"/>
          <c:w val="1"/>
          <c:h val="0.79905723688358954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1129535742641057"/>
          <c:w val="0.98273716561178548"/>
          <c:h val="0.176304606505709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1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683943237551805"/>
          <c:y val="2.402038706788397E-2"/>
          <c:w val="0.50633181463332999"/>
          <c:h val="0.94775898380939849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45077720207254E-2"/>
                  <c:y val="-1.741347090163204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450777202072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5785110194559E-2"/>
                  <c:y val="8.70673545081602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3540587219343634E-2"/>
                  <c:y val="2.37459164502743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166284769959311"/>
                  <c:y val="4.7491832900546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3846172006276999"/>
                  <c:y val="-5.9364791125683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8747795414462"/>
                      <c:h val="4.9154047052066004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14540668527545167"/>
                  <c:y val="-4.749183290054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454066852754516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7962003454231434"/>
                  <c:y val="-2.176683862704005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3022452504317790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Лист1!$A$1:$A$10</c:f>
              <c:strCache>
                <c:ptCount val="10"/>
                <c:pt idx="0">
                  <c:v>Международная кооперация и экспорт</c:v>
                </c:pt>
                <c:pt idx="1">
                  <c:v>Цифровая экономика </c:v>
                </c:pt>
                <c:pt idx="2">
                  <c:v>Культура</c:v>
                </c:pt>
                <c:pt idx="3">
                  <c:v>Малое и среднее предпринимательство</c:v>
                </c:pt>
                <c:pt idx="4">
                  <c:v>Образование</c:v>
                </c:pt>
                <c:pt idx="5">
                  <c:v>Здравоохранение</c:v>
                </c:pt>
                <c:pt idx="6">
                  <c:v>Жилье и городская среда</c:v>
                </c:pt>
                <c:pt idx="7">
                  <c:v>Демография</c:v>
                </c:pt>
                <c:pt idx="8">
                  <c:v>Экология</c:v>
                </c:pt>
                <c:pt idx="9">
                  <c:v>Безопасные качественные  дороги</c:v>
                </c:pt>
              </c:strCache>
            </c:strRef>
          </c:cat>
          <c:val>
            <c:numRef>
              <c:f>Лист1!$B$1:$B$10</c:f>
              <c:numCache>
                <c:formatCode>#\ ##0.0</c:formatCode>
                <c:ptCount val="10"/>
                <c:pt idx="0">
                  <c:v>4.7</c:v>
                </c:pt>
                <c:pt idx="1">
                  <c:v>7.4</c:v>
                </c:pt>
                <c:pt idx="2">
                  <c:v>82.1</c:v>
                </c:pt>
                <c:pt idx="3">
                  <c:v>170</c:v>
                </c:pt>
                <c:pt idx="4">
                  <c:v>1178.4000000000001</c:v>
                </c:pt>
                <c:pt idx="5">
                  <c:v>1529.8</c:v>
                </c:pt>
                <c:pt idx="6">
                  <c:v>1560.7</c:v>
                </c:pt>
                <c:pt idx="7">
                  <c:v>1630.9</c:v>
                </c:pt>
                <c:pt idx="8">
                  <c:v>2057.8000000000002</c:v>
                </c:pt>
                <c:pt idx="9">
                  <c:v>4735.3999999999996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gapDepth val="0"/>
        <c:shape val="cylinder"/>
        <c:axId val="126359936"/>
        <c:axId val="128588936"/>
        <c:axId val="0"/>
      </c:bar3DChart>
      <c:catAx>
        <c:axId val="126359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8588936"/>
        <c:crosses val="autoZero"/>
        <c:auto val="1"/>
        <c:lblAlgn val="ctr"/>
        <c:lblOffset val="100"/>
        <c:noMultiLvlLbl val="0"/>
      </c:catAx>
      <c:valAx>
        <c:axId val="128588936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12635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5437091040119031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explosion val="1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0.24040146379371824"/>
                  <c:y val="-0.179988941678224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2298225715436"/>
                      <c:h val="0.232703511172477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2903125219029316"/>
                  <c:y val="5.17776407567495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8100915408254"/>
                      <c:h val="0.2228411034092868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Лист1!$A$18:$A$19</c:f>
              <c:strCache>
                <c:ptCount val="2"/>
                <c:pt idx="0">
                  <c:v>средства федерального  бюджета</c:v>
                </c:pt>
                <c:pt idx="1">
                  <c:v>средства областого бюджета</c:v>
                </c:pt>
              </c:strCache>
            </c:strRef>
          </c:cat>
          <c:val>
            <c:numRef>
              <c:f>Лист1!$B$18:$B$19</c:f>
              <c:numCache>
                <c:formatCode>#\ ##0.0</c:formatCode>
                <c:ptCount val="2"/>
                <c:pt idx="0">
                  <c:v>8840.6</c:v>
                </c:pt>
                <c:pt idx="1">
                  <c:v>4116.6000000000004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54008783229779E-2"/>
          <c:y val="2.5577642370220973E-2"/>
          <c:w val="0.94109132801669393"/>
          <c:h val="0.8673060400696218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3025" cap="sq">
              <a:solidFill>
                <a:schemeClr val="tx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114300">
                <a:solidFill>
                  <a:schemeClr val="accent1"/>
                </a:solidFill>
                <a:round/>
              </a:ln>
              <a:effectLst/>
            </c:spPr>
          </c:marker>
          <c:dPt>
            <c:idx val="0"/>
            <c:marker>
              <c:symbol val="square"/>
              <c:size val="5"/>
              <c:spPr>
                <a:solidFill>
                  <a:srgbClr val="FF0000"/>
                </a:solidFill>
                <a:ln w="114300">
                  <a:solidFill>
                    <a:srgbClr val="FF0000"/>
                  </a:solidFill>
                  <a:round/>
                </a:ln>
                <a:effectLst/>
              </c:spPr>
            </c:marker>
            <c:bubble3D val="0"/>
            <c:spPr>
              <a:ln w="73025" cap="sq">
                <a:solidFill>
                  <a:srgbClr val="FF0000"/>
                </a:solidFill>
                <a:round/>
              </a:ln>
              <a:effectLst/>
            </c:spPr>
          </c:dPt>
          <c:dPt>
            <c:idx val="1"/>
            <c:marker>
              <c:symbol val="square"/>
              <c:size val="5"/>
              <c:spPr>
                <a:solidFill>
                  <a:schemeClr val="accent1"/>
                </a:solidFill>
                <a:ln w="114300">
                  <a:solidFill>
                    <a:srgbClr val="FF0000"/>
                  </a:solidFill>
                  <a:round/>
                </a:ln>
                <a:effectLst/>
              </c:spPr>
            </c:marker>
            <c:bubble3D val="0"/>
          </c:dPt>
          <c:dPt>
            <c:idx val="2"/>
            <c:marker>
              <c:symbol val="square"/>
              <c:size val="5"/>
              <c:spPr>
                <a:solidFill>
                  <a:srgbClr val="FF0000"/>
                </a:solidFill>
                <a:ln w="114300" cap="sq">
                  <a:solidFill>
                    <a:srgbClr val="FF0000"/>
                  </a:solidFill>
                  <a:round/>
                </a:ln>
                <a:effectLst/>
              </c:spPr>
            </c:marker>
            <c:bubble3D val="0"/>
          </c:dPt>
          <c:dPt>
            <c:idx val="3"/>
            <c:marker>
              <c:symbol val="square"/>
              <c:size val="5"/>
              <c:spPr>
                <a:solidFill>
                  <a:srgbClr val="002060"/>
                </a:solidFill>
                <a:ln w="114300">
                  <a:solidFill>
                    <a:srgbClr val="FF0000"/>
                  </a:solidFill>
                  <a:round/>
                </a:ln>
                <a:effectLst/>
              </c:spPr>
            </c:marker>
            <c:bubble3D val="0"/>
          </c:dPt>
          <c:dPt>
            <c:idx val="4"/>
            <c:marker>
              <c:symbol val="square"/>
              <c:size val="5"/>
              <c:spPr>
                <a:solidFill>
                  <a:schemeClr val="tx2"/>
                </a:solidFill>
                <a:ln w="114300" cap="sq">
                  <a:solidFill>
                    <a:srgbClr val="FF0000"/>
                  </a:solidFill>
                  <a:round/>
                </a:ln>
                <a:effectLst/>
              </c:spPr>
            </c:marker>
            <c:bubble3D val="0"/>
          </c:dPt>
          <c:dPt>
            <c:idx val="5"/>
            <c:marker>
              <c:symbol val="square"/>
              <c:size val="5"/>
              <c:spPr>
                <a:solidFill>
                  <a:srgbClr val="FF0000"/>
                </a:solidFill>
                <a:ln w="114300" cap="sq">
                  <a:solidFill>
                    <a:srgbClr val="FF0000"/>
                  </a:solidFill>
                  <a:round/>
                </a:ln>
                <a:effectLst/>
              </c:spPr>
            </c:marker>
            <c:bubble3D val="0"/>
          </c:dPt>
          <c:dPt>
            <c:idx val="6"/>
            <c:marker>
              <c:symbol val="square"/>
              <c:size val="5"/>
              <c:spPr>
                <a:solidFill>
                  <a:srgbClr val="FF0000"/>
                </a:solidFill>
                <a:ln w="114300">
                  <a:solidFill>
                    <a:srgbClr val="FF0000"/>
                  </a:solidFill>
                  <a:round/>
                </a:ln>
                <a:effectLst/>
              </c:spPr>
            </c:marker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99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</c:v>
                </c:pt>
                <c:pt idx="1">
                  <c:v>8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0790696"/>
        <c:axId val="310787168"/>
      </c:lineChart>
      <c:dateAx>
        <c:axId val="31079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0787168"/>
        <c:crosses val="autoZero"/>
        <c:auto val="0"/>
        <c:lblOffset val="100"/>
        <c:baseTimeUnit val="days"/>
      </c:dateAx>
      <c:valAx>
        <c:axId val="310787168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>
            <a:softEdge rad="0"/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07906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82000">
          <a:schemeClr val="accent5">
            <a:lumMod val="20000"/>
            <a:lumOff val="80000"/>
          </a:schemeClr>
        </a:gs>
        <a:gs pos="98000">
          <a:schemeClr val="accent5">
            <a:lumMod val="20000"/>
            <a:lumOff val="8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E32F7-8A4F-4DA3-81A3-BF3EF2DFA2C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6F326BF-3150-49AA-873B-24AE078CD8B9}">
      <dgm:prSet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Закон Ивановской области «О налоге на имущество организаций» внесены изменения в части разграничения случаев установления налоговых ставок и налоговых льгот по налогу на имущество организаций</a:t>
          </a:r>
        </a:p>
      </dgm:t>
    </dgm:pt>
    <dgm:pt modelId="{DEEBE1BE-A161-4E70-B728-6658FAC7D61F}" type="parTrans" cxnId="{A22B7C00-F72A-4D81-BDBB-131BEAA9E687}">
      <dgm:prSet/>
      <dgm:spPr/>
      <dgm:t>
        <a:bodyPr/>
        <a:lstStyle/>
        <a:p>
          <a:endParaRPr lang="ru-RU"/>
        </a:p>
      </dgm:t>
    </dgm:pt>
    <dgm:pt modelId="{C14557FE-BCE0-4F9B-AFB2-8260DC69DAEC}" type="sibTrans" cxnId="{A22B7C00-F72A-4D81-BDBB-131BEAA9E687}">
      <dgm:prSet/>
      <dgm:spPr/>
      <dgm:t>
        <a:bodyPr/>
        <a:lstStyle/>
        <a:p>
          <a:endParaRPr lang="ru-RU"/>
        </a:p>
      </dgm:t>
    </dgm:pt>
    <dgm:pt modelId="{256B5626-31AE-45D0-8C01-7D7F9E14A47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</a:t>
          </a:r>
          <a:r>
            <a:rPr lang="en-US" sz="1600" b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600" b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год установлен региональный коэффициент в размере 1,7803, используемый при расчете авансовых платежей при уплате НДФЛ в форме патента иностранными гражданами</a:t>
          </a:r>
          <a:endParaRPr lang="ru-RU" sz="1600" b="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E59D3E-0557-4B76-879D-544F0D98855C}" type="parTrans" cxnId="{C9F484C6-C987-4681-805E-C8C90BB5AF4F}">
      <dgm:prSet/>
      <dgm:spPr/>
      <dgm:t>
        <a:bodyPr/>
        <a:lstStyle/>
        <a:p>
          <a:endParaRPr lang="ru-RU"/>
        </a:p>
      </dgm:t>
    </dgm:pt>
    <dgm:pt modelId="{9DCB9677-9725-4860-867C-9D0BFD34252B}" type="sibTrans" cxnId="{C9F484C6-C987-4681-805E-C8C90BB5AF4F}">
      <dgm:prSet/>
      <dgm:spPr/>
      <dgm:t>
        <a:bodyPr/>
        <a:lstStyle/>
        <a:p>
          <a:endParaRPr lang="ru-RU"/>
        </a:p>
      </dgm:t>
    </dgm:pt>
    <dgm:pt modelId="{5A0F9EA9-511C-4B04-B01D-5817BCE13606}">
      <dgm:prSet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2022-2023 годы для субъектов малого и среднего предпринимательства сохранены все ранее предоставленные льготы и преференции при применении упрощенной системы налогообложения и патентной системы налогообложения</a:t>
          </a:r>
          <a:endParaRPr lang="ru-RU" sz="16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2D0465-7505-4E13-BE5B-1B86A5258613}" type="parTrans" cxnId="{91E0616D-FE65-4BC4-BBF0-113666E83E0F}">
      <dgm:prSet/>
      <dgm:spPr/>
      <dgm:t>
        <a:bodyPr/>
        <a:lstStyle/>
        <a:p>
          <a:endParaRPr lang="ru-RU"/>
        </a:p>
      </dgm:t>
    </dgm:pt>
    <dgm:pt modelId="{AADB972A-226C-49ED-B7FD-F338F05885A4}" type="sibTrans" cxnId="{91E0616D-FE65-4BC4-BBF0-113666E83E0F}">
      <dgm:prSet/>
      <dgm:spPr/>
      <dgm:t>
        <a:bodyPr/>
        <a:lstStyle/>
        <a:p>
          <a:endParaRPr lang="ru-RU"/>
        </a:p>
      </dgm:t>
    </dgm:pt>
    <dgm:pt modelId="{52DCF25E-7CB9-4135-B34F-357BF8AE934E}">
      <dgm:prSet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Установлена пониженная налоговая ставка 4% по объекту налогообложения «доходы» и 5% - по объекту «доходы, уменьшенные на величину расходов» для налогоплательщиков упрощенной системы налогообложения, имеющих статус «социальное предприятие»</a:t>
          </a:r>
          <a:endParaRPr lang="ru-RU" sz="16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940E1F-EF81-45C3-9CB6-5B54D583E277}" type="parTrans" cxnId="{3B0A5464-49E1-4D26-9C00-5FC1AF3FDBEA}">
      <dgm:prSet/>
      <dgm:spPr/>
      <dgm:t>
        <a:bodyPr/>
        <a:lstStyle/>
        <a:p>
          <a:endParaRPr lang="ru-RU"/>
        </a:p>
      </dgm:t>
    </dgm:pt>
    <dgm:pt modelId="{B0B427C4-C224-4C15-85D2-58274BAC4241}" type="sibTrans" cxnId="{3B0A5464-49E1-4D26-9C00-5FC1AF3FDBEA}">
      <dgm:prSet/>
      <dgm:spPr/>
      <dgm:t>
        <a:bodyPr/>
        <a:lstStyle/>
        <a:p>
          <a:endParaRPr lang="ru-RU"/>
        </a:p>
      </dgm:t>
    </dgm:pt>
    <dgm:pt modelId="{53D9EFA3-0847-428A-98B1-406341B1FD4B}">
      <dgm:prSet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конца 2023 года продлено действие пониженных налоговых ставок по налогу на прибыль организаций для налогоплательщиков, реализующих инвестиционные проекты (15,5%), а также для организаций по выпуску текстильных изделий, одежды, производству машин и оборудования (13,5%) при условии направления средств на приобретение основных фондов</a:t>
          </a:r>
          <a:endParaRPr lang="ru-RU" sz="9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6A85D4-2F23-41AC-9469-3349932ADF1D}" type="parTrans" cxnId="{7BA88B6B-6B80-452A-960F-D1EB16E26281}">
      <dgm:prSet/>
      <dgm:spPr/>
      <dgm:t>
        <a:bodyPr/>
        <a:lstStyle/>
        <a:p>
          <a:endParaRPr lang="ru-RU"/>
        </a:p>
      </dgm:t>
    </dgm:pt>
    <dgm:pt modelId="{004612F5-00A4-411F-936C-680902FAE2EE}" type="sibTrans" cxnId="{7BA88B6B-6B80-452A-960F-D1EB16E26281}">
      <dgm:prSet/>
      <dgm:spPr/>
      <dgm:t>
        <a:bodyPr/>
        <a:lstStyle/>
        <a:p>
          <a:endParaRPr lang="ru-RU"/>
        </a:p>
      </dgm:t>
    </dgm:pt>
    <dgm:pt modelId="{3B724459-FC5B-4EBB-821C-F4EBF10BC3AF}" type="pres">
      <dgm:prSet presAssocID="{8E4E32F7-8A4F-4DA3-81A3-BF3EF2DFA2C8}" presName="compositeShape" presStyleCnt="0">
        <dgm:presLayoutVars>
          <dgm:dir/>
          <dgm:resizeHandles/>
        </dgm:presLayoutVars>
      </dgm:prSet>
      <dgm:spPr/>
    </dgm:pt>
    <dgm:pt modelId="{5B417071-4D27-4F4C-94F1-96AD1420E584}" type="pres">
      <dgm:prSet presAssocID="{8E4E32F7-8A4F-4DA3-81A3-BF3EF2DFA2C8}" presName="pyramid" presStyleLbl="node1" presStyleIdx="0" presStyleCnt="1" custLinFactNeighborX="2031" custLinFactNeighborY="-1038"/>
      <dgm:spPr/>
    </dgm:pt>
    <dgm:pt modelId="{3E84AB9A-ACB9-424C-BB49-BB3D2A60B090}" type="pres">
      <dgm:prSet presAssocID="{8E4E32F7-8A4F-4DA3-81A3-BF3EF2DFA2C8}" presName="theList" presStyleCnt="0"/>
      <dgm:spPr/>
    </dgm:pt>
    <dgm:pt modelId="{840B8BBB-DC4E-4F56-8AB7-305529A5A73A}" type="pres">
      <dgm:prSet presAssocID="{C6F326BF-3150-49AA-873B-24AE078CD8B9}" presName="aNode" presStyleLbl="fgAcc1" presStyleIdx="0" presStyleCnt="5" custScaleX="234615" custScaleY="306959" custLinFactY="5575" custLinFactNeighborX="-31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70C59-204A-4052-BE61-1958E32D0118}" type="pres">
      <dgm:prSet presAssocID="{C6F326BF-3150-49AA-873B-24AE078CD8B9}" presName="aSpace" presStyleCnt="0"/>
      <dgm:spPr/>
    </dgm:pt>
    <dgm:pt modelId="{3AC37FFE-ED18-4FDA-8DF4-61F9237BF5A1}" type="pres">
      <dgm:prSet presAssocID="{53D9EFA3-0847-428A-98B1-406341B1FD4B}" presName="aNode" presStyleLbl="fgAcc1" presStyleIdx="1" presStyleCnt="5" custScaleX="234615" custScaleY="417382" custLinFactY="63923" custLinFactNeighborX="-321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7853C-1B5C-46C1-9C57-112EED0CDBFE}" type="pres">
      <dgm:prSet presAssocID="{53D9EFA3-0847-428A-98B1-406341B1FD4B}" presName="aSpace" presStyleCnt="0"/>
      <dgm:spPr/>
    </dgm:pt>
    <dgm:pt modelId="{063AA0C1-7F22-45FC-8A2D-7007F8E29B94}" type="pres">
      <dgm:prSet presAssocID="{5A0F9EA9-511C-4B04-B01D-5817BCE13606}" presName="aNode" presStyleLbl="fgAcc1" presStyleIdx="2" presStyleCnt="5" custScaleX="234615" custScaleY="358829" custLinFactY="125307" custLinFactNeighborX="-3135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F212C-EA8B-462B-AD56-16DE2FBF87AA}" type="pres">
      <dgm:prSet presAssocID="{5A0F9EA9-511C-4B04-B01D-5817BCE13606}" presName="aSpace" presStyleCnt="0"/>
      <dgm:spPr/>
    </dgm:pt>
    <dgm:pt modelId="{37714F25-5C8B-426A-8E78-6601A47477DC}" type="pres">
      <dgm:prSet presAssocID="{52DCF25E-7CB9-4135-B34F-357BF8AE934E}" presName="aNode" presStyleLbl="fgAcc1" presStyleIdx="3" presStyleCnt="5" custScaleX="234615" custScaleY="384449" custLinFactY="163289" custLinFactNeighborX="-3135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AEF66-90DC-4C01-A784-1BD409137ADF}" type="pres">
      <dgm:prSet presAssocID="{52DCF25E-7CB9-4135-B34F-357BF8AE934E}" presName="aSpace" presStyleCnt="0"/>
      <dgm:spPr/>
    </dgm:pt>
    <dgm:pt modelId="{06EB0A42-4308-45C3-AE16-F78480A019B4}" type="pres">
      <dgm:prSet presAssocID="{256B5626-31AE-45D0-8C01-7D7F9E14A47D}" presName="aNode" presStyleLbl="fgAcc1" presStyleIdx="4" presStyleCnt="5" custScaleX="234615" custScaleY="332148" custLinFactY="211058" custLinFactNeighborX="-2885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1226E-7D8D-4FD3-96F2-FEF25AF3EDD7}" type="pres">
      <dgm:prSet presAssocID="{256B5626-31AE-45D0-8C01-7D7F9E14A47D}" presName="aSpace" presStyleCnt="0"/>
      <dgm:spPr/>
    </dgm:pt>
  </dgm:ptLst>
  <dgm:cxnLst>
    <dgm:cxn modelId="{265916A4-A1B7-4A4D-AF18-3B031C6B446E}" type="presOf" srcId="{256B5626-31AE-45D0-8C01-7D7F9E14A47D}" destId="{06EB0A42-4308-45C3-AE16-F78480A019B4}" srcOrd="0" destOrd="0" presId="urn:microsoft.com/office/officeart/2005/8/layout/pyramid2"/>
    <dgm:cxn modelId="{6A12F99F-D90B-4199-9EE7-1E8BE82B9634}" type="presOf" srcId="{53D9EFA3-0847-428A-98B1-406341B1FD4B}" destId="{3AC37FFE-ED18-4FDA-8DF4-61F9237BF5A1}" srcOrd="0" destOrd="0" presId="urn:microsoft.com/office/officeart/2005/8/layout/pyramid2"/>
    <dgm:cxn modelId="{BCF9274A-904C-4CA8-8871-4C360F582B61}" type="presOf" srcId="{C6F326BF-3150-49AA-873B-24AE078CD8B9}" destId="{840B8BBB-DC4E-4F56-8AB7-305529A5A73A}" srcOrd="0" destOrd="0" presId="urn:microsoft.com/office/officeart/2005/8/layout/pyramid2"/>
    <dgm:cxn modelId="{A22B7C00-F72A-4D81-BDBB-131BEAA9E687}" srcId="{8E4E32F7-8A4F-4DA3-81A3-BF3EF2DFA2C8}" destId="{C6F326BF-3150-49AA-873B-24AE078CD8B9}" srcOrd="0" destOrd="0" parTransId="{DEEBE1BE-A161-4E70-B728-6658FAC7D61F}" sibTransId="{C14557FE-BCE0-4F9B-AFB2-8260DC69DAEC}"/>
    <dgm:cxn modelId="{3B0A5464-49E1-4D26-9C00-5FC1AF3FDBEA}" srcId="{8E4E32F7-8A4F-4DA3-81A3-BF3EF2DFA2C8}" destId="{52DCF25E-7CB9-4135-B34F-357BF8AE934E}" srcOrd="3" destOrd="0" parTransId="{5B940E1F-EF81-45C3-9CB6-5B54D583E277}" sibTransId="{B0B427C4-C224-4C15-85D2-58274BAC4241}"/>
    <dgm:cxn modelId="{327F509C-F962-4FF9-AC37-60BB19C422FE}" type="presOf" srcId="{52DCF25E-7CB9-4135-B34F-357BF8AE934E}" destId="{37714F25-5C8B-426A-8E78-6601A47477DC}" srcOrd="0" destOrd="0" presId="urn:microsoft.com/office/officeart/2005/8/layout/pyramid2"/>
    <dgm:cxn modelId="{13D02237-2112-4765-BE3D-439108AAD90E}" type="presOf" srcId="{5A0F9EA9-511C-4B04-B01D-5817BCE13606}" destId="{063AA0C1-7F22-45FC-8A2D-7007F8E29B94}" srcOrd="0" destOrd="0" presId="urn:microsoft.com/office/officeart/2005/8/layout/pyramid2"/>
    <dgm:cxn modelId="{C9F484C6-C987-4681-805E-C8C90BB5AF4F}" srcId="{8E4E32F7-8A4F-4DA3-81A3-BF3EF2DFA2C8}" destId="{256B5626-31AE-45D0-8C01-7D7F9E14A47D}" srcOrd="4" destOrd="0" parTransId="{26E59D3E-0557-4B76-879D-544F0D98855C}" sibTransId="{9DCB9677-9725-4860-867C-9D0BFD34252B}"/>
    <dgm:cxn modelId="{7BA88B6B-6B80-452A-960F-D1EB16E26281}" srcId="{8E4E32F7-8A4F-4DA3-81A3-BF3EF2DFA2C8}" destId="{53D9EFA3-0847-428A-98B1-406341B1FD4B}" srcOrd="1" destOrd="0" parTransId="{BE6A85D4-2F23-41AC-9469-3349932ADF1D}" sibTransId="{004612F5-00A4-411F-936C-680902FAE2EE}"/>
    <dgm:cxn modelId="{33F545F6-F302-4371-9C7B-3B8D35AB0B8E}" type="presOf" srcId="{8E4E32F7-8A4F-4DA3-81A3-BF3EF2DFA2C8}" destId="{3B724459-FC5B-4EBB-821C-F4EBF10BC3AF}" srcOrd="0" destOrd="0" presId="urn:microsoft.com/office/officeart/2005/8/layout/pyramid2"/>
    <dgm:cxn modelId="{91E0616D-FE65-4BC4-BBF0-113666E83E0F}" srcId="{8E4E32F7-8A4F-4DA3-81A3-BF3EF2DFA2C8}" destId="{5A0F9EA9-511C-4B04-B01D-5817BCE13606}" srcOrd="2" destOrd="0" parTransId="{C32D0465-7505-4E13-BE5B-1B86A5258613}" sibTransId="{AADB972A-226C-49ED-B7FD-F338F05885A4}"/>
    <dgm:cxn modelId="{421B12B8-F3F7-4821-A573-69FCE3FAE622}" type="presParOf" srcId="{3B724459-FC5B-4EBB-821C-F4EBF10BC3AF}" destId="{5B417071-4D27-4F4C-94F1-96AD1420E584}" srcOrd="0" destOrd="0" presId="urn:microsoft.com/office/officeart/2005/8/layout/pyramid2"/>
    <dgm:cxn modelId="{55F18A41-2D6A-4014-AD5D-5BFBE5AA2B32}" type="presParOf" srcId="{3B724459-FC5B-4EBB-821C-F4EBF10BC3AF}" destId="{3E84AB9A-ACB9-424C-BB49-BB3D2A60B090}" srcOrd="1" destOrd="0" presId="urn:microsoft.com/office/officeart/2005/8/layout/pyramid2"/>
    <dgm:cxn modelId="{322FFAE5-7CAD-416A-AA15-9E0A06C5F07C}" type="presParOf" srcId="{3E84AB9A-ACB9-424C-BB49-BB3D2A60B090}" destId="{840B8BBB-DC4E-4F56-8AB7-305529A5A73A}" srcOrd="0" destOrd="0" presId="urn:microsoft.com/office/officeart/2005/8/layout/pyramid2"/>
    <dgm:cxn modelId="{4597CF6B-3B92-432D-BAE4-15F330732DF1}" type="presParOf" srcId="{3E84AB9A-ACB9-424C-BB49-BB3D2A60B090}" destId="{0FE70C59-204A-4052-BE61-1958E32D0118}" srcOrd="1" destOrd="0" presId="urn:microsoft.com/office/officeart/2005/8/layout/pyramid2"/>
    <dgm:cxn modelId="{148B18C5-FD35-4F30-BCF2-E7A313F59225}" type="presParOf" srcId="{3E84AB9A-ACB9-424C-BB49-BB3D2A60B090}" destId="{3AC37FFE-ED18-4FDA-8DF4-61F9237BF5A1}" srcOrd="2" destOrd="0" presId="urn:microsoft.com/office/officeart/2005/8/layout/pyramid2"/>
    <dgm:cxn modelId="{2FEDB823-C2D6-401B-82E5-9C4201C85496}" type="presParOf" srcId="{3E84AB9A-ACB9-424C-BB49-BB3D2A60B090}" destId="{B207853C-1B5C-46C1-9C57-112EED0CDBFE}" srcOrd="3" destOrd="0" presId="urn:microsoft.com/office/officeart/2005/8/layout/pyramid2"/>
    <dgm:cxn modelId="{EC81BB26-5047-47A5-B5D9-91DF3B6D75EF}" type="presParOf" srcId="{3E84AB9A-ACB9-424C-BB49-BB3D2A60B090}" destId="{063AA0C1-7F22-45FC-8A2D-7007F8E29B94}" srcOrd="4" destOrd="0" presId="urn:microsoft.com/office/officeart/2005/8/layout/pyramid2"/>
    <dgm:cxn modelId="{FA982837-C9F7-4369-9076-783375F6D837}" type="presParOf" srcId="{3E84AB9A-ACB9-424C-BB49-BB3D2A60B090}" destId="{C44F212C-EA8B-462B-AD56-16DE2FBF87AA}" srcOrd="5" destOrd="0" presId="urn:microsoft.com/office/officeart/2005/8/layout/pyramid2"/>
    <dgm:cxn modelId="{2152F1DA-9F69-47DF-8857-F73C8254B006}" type="presParOf" srcId="{3E84AB9A-ACB9-424C-BB49-BB3D2A60B090}" destId="{37714F25-5C8B-426A-8E78-6601A47477DC}" srcOrd="6" destOrd="0" presId="urn:microsoft.com/office/officeart/2005/8/layout/pyramid2"/>
    <dgm:cxn modelId="{F13481FE-460A-48F0-A654-F8AF7B050D69}" type="presParOf" srcId="{3E84AB9A-ACB9-424C-BB49-BB3D2A60B090}" destId="{CDBAEF66-90DC-4C01-A784-1BD409137ADF}" srcOrd="7" destOrd="0" presId="urn:microsoft.com/office/officeart/2005/8/layout/pyramid2"/>
    <dgm:cxn modelId="{E92F98A2-4972-483E-BF5F-95F851735137}" type="presParOf" srcId="{3E84AB9A-ACB9-424C-BB49-BB3D2A60B090}" destId="{06EB0A42-4308-45C3-AE16-F78480A019B4}" srcOrd="8" destOrd="0" presId="urn:microsoft.com/office/officeart/2005/8/layout/pyramid2"/>
    <dgm:cxn modelId="{63C0785B-E819-429A-B810-3D1EA6701237}" type="presParOf" srcId="{3E84AB9A-ACB9-424C-BB49-BB3D2A60B090}" destId="{D8A1226E-7D8D-4FD3-96F2-FEF25AF3EDD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0.08715</cdr:x>
      <cdr:y>0.84251</cdr:y>
    </cdr:from>
    <cdr:to>
      <cdr:x>0.16311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9154" y="48918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0.1254</cdr:x>
      <cdr:y>0</cdr:y>
    </cdr:from>
    <cdr:to>
      <cdr:x>0.1935</cdr:x>
      <cdr:y>0.16729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09558" y="0"/>
          <a:ext cx="819757" cy="971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800" b="1" dirty="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0.35821</cdr:x>
      <cdr:y>0.05177</cdr:y>
    </cdr:from>
    <cdr:to>
      <cdr:x>0.43417</cdr:x>
      <cdr:y>0.20926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12117" y="3006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800" b="1" dirty="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0.59568</cdr:x>
      <cdr:y>0.14792</cdr:y>
    </cdr:from>
    <cdr:to>
      <cdr:x>0.67164</cdr:x>
      <cdr:y>0.30541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170821" y="8588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800" b="1" dirty="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0.83715</cdr:x>
      <cdr:y>0.24241</cdr:y>
    </cdr:from>
    <cdr:to>
      <cdr:x>0.91311</cdr:x>
      <cdr:y>0.3999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077651" y="14075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800" b="1" dirty="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0.16627</cdr:x>
      <cdr:y>0.06038</cdr:y>
    </cdr:from>
    <cdr:to>
      <cdr:x>0.53349</cdr:x>
      <cdr:y>0.19371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27208" y="414068"/>
          <a:ext cx="447710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0.01038</cdr:x>
      <cdr:y>1.9442E-7</cdr:y>
    </cdr:from>
    <cdr:to>
      <cdr:x>0.98962</cdr:x>
      <cdr:y>0.164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4915" y="1"/>
          <a:ext cx="8954170" cy="843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ru-RU" sz="2250" b="1" i="1" kern="1200" dirty="0">
              <a:solidFill>
                <a:srgbClr val="14619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Расходы на обслуживание</a:t>
          </a:r>
        </a:p>
        <a:p xmlns:a="http://schemas.openxmlformats.org/drawingml/2006/main">
          <a:pPr algn="ctr" rtl="0"/>
          <a:r>
            <a:rPr lang="ru-RU" sz="2250" b="1" i="1" kern="1200" dirty="0">
              <a:solidFill>
                <a:srgbClr val="14619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государственного долга Ивановской области</a:t>
          </a:r>
        </a:p>
        <a:p xmlns:a="http://schemas.openxmlformats.org/drawingml/2006/main">
          <a:pPr algn="r"/>
          <a:endParaRPr lang="ru-RU" sz="1600" b="1" i="1" dirty="0" smtClean="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ru-RU" sz="1600" b="1" i="1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млн. руб.</a:t>
          </a:r>
          <a:endParaRPr lang="ru-RU" sz="1600" b="1" i="1" dirty="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0.80645</cdr:x>
      <cdr:y>0.19048</cdr:y>
    </cdr:from>
    <cdr:to>
      <cdr:x>0.93379</cdr:x>
      <cdr:y>0.26103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374157" y="1152128"/>
          <a:ext cx="1164437" cy="426757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0.16627</cdr:x>
      <cdr:y>0.06038</cdr:y>
    </cdr:from>
    <cdr:to>
      <cdr:x>0.53349</cdr:x>
      <cdr:y>0.19371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27208" y="414068"/>
          <a:ext cx="447710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0.01038</cdr:x>
      <cdr:y>0</cdr:y>
    </cdr:from>
    <cdr:to>
      <cdr:x>0.98962</cdr:x>
      <cdr:y>0.22767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6521" y="0"/>
          <a:ext cx="11938957" cy="1561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ru-RU" sz="1600" b="1" i="1" dirty="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6301" cy="496332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73" y="3"/>
            <a:ext cx="2946301" cy="496332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4BEE72-B81D-4CCA-AEB2-6D96A94BA7FB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7" tIns="46559" rIns="93117" bIns="4655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411" y="4714356"/>
            <a:ext cx="5436856" cy="4466988"/>
          </a:xfrm>
          <a:prstGeom prst="rect">
            <a:avLst/>
          </a:prstGeom>
        </p:spPr>
        <p:txBody>
          <a:bodyPr vert="horz" lIns="93117" tIns="46559" rIns="93117" bIns="4655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713"/>
            <a:ext cx="2946301" cy="496332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73" y="9428713"/>
            <a:ext cx="2946301" cy="496332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3BA005-1F8D-4F7A-90C2-81AC130D0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02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Calibri" pitchFamily="34" charset="0"/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3658" indent="-286024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4090" indent="-22882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1726" indent="-22882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9361" indent="-22882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6999" indent="-2288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4634" indent="-2288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32271" indent="-2288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9907" indent="-2288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defRPr/>
            </a:pPr>
            <a:fld id="{074C6866-4231-4EA1-A2D1-7A78DB4D6F16}" type="datetime1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>
                <a:defRPr/>
              </a:pPr>
              <a:t>2/28/2023</a:t>
            </a:fld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365" name="Rectangle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3658" indent="-286024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4090" indent="-22882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1726" indent="-22882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9361" indent="-22882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6999" indent="-2288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4634" indent="-2288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32271" indent="-2288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9907" indent="-2288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defRPr/>
            </a:pPr>
            <a:endParaRPr lang="ru-RU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9942" name="Rectangle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281" indent="-28535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7" indent="-2263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529" indent="-2263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457" indent="-2263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5572" indent="-2263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4688" indent="-2263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3804" indent="-2263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2919" indent="-2263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EB0EE0B-0388-4E91-B796-2C823EB680BE}" type="slidenum">
              <a:rPr lang="en-US" altLang="ru-RU" sz="18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ru-RU" sz="1800" dirty="0">
              <a:solidFill>
                <a:prstClr val="black"/>
              </a:solidFill>
            </a:endParaRPr>
          </a:p>
        </p:txBody>
      </p:sp>
      <p:sp>
        <p:nvSpPr>
          <p:cNvPr id="15367" name="Rectangle 7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3658" indent="-286024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4090" indent="-22882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1726" indent="-22882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9361" indent="-22882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6999" indent="-2288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4634" indent="-2288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32271" indent="-2288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9907" indent="-2288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defRPr/>
            </a:pPr>
            <a:endParaRPr lang="ru-RU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1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F056-5A8A-4540-88A7-E0E3289F0739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1F93-043F-4A06-9B24-82ECA7FE6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1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6AC78-F9C9-479C-8070-16D3D9975AF7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5DD1-742A-483A-A688-D68B903B0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8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E9085-5363-4838-8ED9-382D2FB29F20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20161-4000-4ECF-B454-9E1973A41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11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6B1-43A0-4C84-A8BA-7B9FFBD565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264-0D46-4ED6-B3FB-A97D0B28F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8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6B1-43A0-4C84-A8BA-7B9FFBD565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264-0D46-4ED6-B3FB-A97D0B28F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7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6B1-43A0-4C84-A8BA-7B9FFBD565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264-0D46-4ED6-B3FB-A97D0B28F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8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6B1-43A0-4C84-A8BA-7B9FFBD565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264-0D46-4ED6-B3FB-A97D0B28F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3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6B1-43A0-4C84-A8BA-7B9FFBD565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264-0D46-4ED6-B3FB-A97D0B28F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98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6B1-43A0-4C84-A8BA-7B9FFBD565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264-0D46-4ED6-B3FB-A97D0B28F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7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6B1-43A0-4C84-A8BA-7B9FFBD565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264-0D46-4ED6-B3FB-A97D0B28F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29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6B1-43A0-4C84-A8BA-7B9FFBD565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264-0D46-4ED6-B3FB-A97D0B28F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18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0E9F-2F8B-40E3-940F-2798FB1C5F10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05A47-5CEF-43D9-A41B-47CAF1D10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512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6B1-43A0-4C84-A8BA-7B9FFBD565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264-0D46-4ED6-B3FB-A97D0B28F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8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6B1-43A0-4C84-A8BA-7B9FFBD565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264-0D46-4ED6-B3FB-A97D0B28F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78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9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1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6B1-43A0-4C84-A8BA-7B9FFBD565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264-0D46-4ED6-B3FB-A97D0B28F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9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6EB6E-55C8-4750-998F-BCAA4F21069D}" type="datetime2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Tuesday, February 28, 2023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BF51-1DA7-499F-BA29-43FED2F54E7C}" type="slidenum">
              <a:rPr lang="en-US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44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F056-5A8A-4540-88A7-E0E3289F07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1F93-043F-4A06-9B24-82ECA7FE6A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04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0E9F-2F8B-40E3-940F-2798FB1C5F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05A47-5CEF-43D9-A41B-47CAF1D105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47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1634-EBC3-4E04-B6B6-D046C4C5CA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D1E05-FC42-46CE-B93F-1F62714FF1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06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8DB0D-7B0A-4DB1-A06B-F3B7A68046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CAC72-9F69-4D70-9F36-956088C475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76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E7CE5-B887-408C-8C72-68C168C1B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0B8D8-AA52-4E84-94BA-2F8DA97B93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94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A83E-F86A-4F1A-9880-B3ADB0DC1B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4C849-7C71-4B36-BB54-6656E00352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8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1634-EBC3-4E04-B6B6-D046C4C5CAA2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D1E05-FC42-46CE-B93F-1F62714FF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74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A6127-0556-454C-85CA-A8CBB20589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E8157-F5D8-40F0-ADF6-94764CE50E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22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31CEA-5C9A-41C1-9057-A7F3E295C5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EFEEB-491D-4991-84F7-3222F03563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30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32191-833D-41A9-B4C6-8F81605D36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31989-22F2-4DD5-A497-97F1027342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48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6AC78-F9C9-479C-8070-16D3D9975A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5DD1-742A-483A-A688-D68B903B03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09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E9085-5363-4838-8ED9-382D2FB29F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20161-4000-4ECF-B454-9E1973A41E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31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9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6B1-43A0-4C84-A8BA-7B9FFBD565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264-0D46-4ED6-B3FB-A97D0B28F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0"/>
            <a:ext cx="7175351" cy="1793167"/>
          </a:xfrm>
          <a:effectLst/>
        </p:spPr>
        <p:txBody>
          <a:bodyPr>
            <a:noAutofit/>
          </a:bodyPr>
          <a:lstStyle>
            <a:lvl1pPr marL="480060" indent="-342900" algn="l"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00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6B1-43A0-4C84-A8BA-7B9FFBD565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264-0D46-4ED6-B3FB-A97D0B28F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42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345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6B1-43A0-4C84-A8BA-7B9FFBD565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264-0D46-4ED6-B3FB-A97D0B28F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97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6B1-43A0-4C84-A8BA-7B9FFBD565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264-0D46-4ED6-B3FB-A97D0B28F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01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ctr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6B1-43A0-4C84-A8BA-7B9FFBD565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264-0D46-4ED6-B3FB-A97D0B28F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4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8DB0D-7B0A-4DB1-A06B-F3B7A6804690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CAC72-9F69-4D70-9F36-956088C47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899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6B1-43A0-4C84-A8BA-7B9FFBD565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264-0D46-4ED6-B3FB-A97D0B28F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19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6B1-43A0-4C84-A8BA-7B9FFBD565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264-0D46-4ED6-B3FB-A97D0B28F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857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7" y="2209804"/>
            <a:ext cx="3636085" cy="1258493"/>
          </a:xfrm>
          <a:effectLst/>
        </p:spPr>
        <p:txBody>
          <a:bodyPr anchor="b">
            <a:noAutofit/>
          </a:bodyPr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7" y="731520"/>
            <a:ext cx="4017085" cy="4894730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6B1-43A0-4C84-A8BA-7B9FFBD565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264-0D46-4ED6-B3FB-A97D0B28F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01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6B1-43A0-4C84-A8BA-7B9FFBD565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264-0D46-4ED6-B3FB-A97D0B28F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345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75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6B1-43A0-4C84-A8BA-7B9FFBD565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264-0D46-4ED6-B3FB-A97D0B28F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760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21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731523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6B1-43A0-4C84-A8BA-7B9FFBD565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5264-0D46-4ED6-B3FB-A97D0B28F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609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6EB6E-55C8-4750-998F-BCAA4F21069D}" type="datetime2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Tuesday, February 28, 2023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BF51-1DA7-499F-BA29-43FED2F54E7C}" type="slidenum">
              <a:rPr lang="en-US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6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E7CE5-B887-408C-8C72-68C168C1B666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0B8D8-AA52-4E84-94BA-2F8DA97B9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28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A83E-F86A-4F1A-9880-B3ADB0DC1BE4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4C849-7C71-4B36-BB54-6656E0035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71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A6127-0556-454C-85CA-A8CBB20589AF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E8157-F5D8-40F0-ADF6-94764CE50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74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31CEA-5C9A-41C1-9057-A7F3E295C575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EFEEB-491D-4991-84F7-3222F0356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0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32191-833D-41A9-B4C6-8F81605D364F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31989-22F2-4DD5-A497-97F102734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39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681778-9D8D-4F3F-83F1-8A462AE5041D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477F7A-03B7-41E5-B9A4-4006B55E1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C454806-F3FE-4564-A727-32CC36829F4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EDB984C-063C-41EF-B39C-B18E065A03B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0857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681778-9D8D-4F3F-83F1-8A462AE50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477F7A-03B7-41E5-B9A4-4006B55E1C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2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4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C454806-F3FE-4564-A727-32CC36829F4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4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EDB984C-063C-41EF-B39C-B18E065A03B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1345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marL="240030" indent="-240030" algn="r" defTabSz="6858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345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4241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9000">
              <a:srgbClr val="C4F8EC"/>
            </a:gs>
            <a:gs pos="85000">
              <a:schemeClr val="bg1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246384" y="6453336"/>
            <a:ext cx="8686800" cy="31406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7FD13B"/>
              </a:buClr>
              <a:buSzPct val="70000"/>
              <a:buFont typeface="Wingdings 2"/>
              <a:buNone/>
              <a:defRPr/>
            </a:pPr>
            <a:endParaRPr lang="ru-RU" sz="2000" dirty="0">
              <a:solidFill>
                <a:srgbClr val="4E5B6F">
                  <a:shade val="75000"/>
                </a:srgbClr>
              </a:solidFill>
              <a:latin typeface="Trebuchet MS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224" y="387514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заместитель Председателя Правительства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 – директор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финансов Ивановской области 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 Любовь Васильевна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7" y="548682"/>
            <a:ext cx="91097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ФИНАНСОВ ИВАНОВСКОЙ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ДЕЯТЕЛЬНОСТИ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ЗАДАЧАХ НА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3728" y="5805264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февраля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41867556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60000">
              <a:srgbClr val="FBFEFF"/>
            </a:gs>
            <a:gs pos="63000">
              <a:srgbClr val="FBFEFF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764" y="244885"/>
            <a:ext cx="8085908" cy="365759"/>
          </a:xfrm>
        </p:spPr>
        <p:txBody>
          <a:bodyPr>
            <a:normAutofit fontScale="90000"/>
          </a:bodyPr>
          <a:lstStyle/>
          <a:p>
            <a:r>
              <a:rPr lang="ru-RU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сфере межбюджетных отношений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6993" y="808894"/>
            <a:ext cx="8484329" cy="344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25" b="1" dirty="0"/>
              <a:t>Совершенствование законодательства и </a:t>
            </a:r>
            <a:r>
              <a:rPr lang="ru-RU" sz="2025" b="1" dirty="0" smtClean="0"/>
              <a:t>нормативной правовой </a:t>
            </a:r>
            <a:r>
              <a:rPr lang="ru-RU" sz="2025" b="1" dirty="0"/>
              <a:t>базы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6992" y="1414462"/>
            <a:ext cx="8484329" cy="5838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algn="ctr">
              <a:buAutoNum type="arabicPeriod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закон Ивановской области от 16.12.2019 72-ОЗ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межбюджетных отношениях в Ивановской области»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6725" y="5483333"/>
            <a:ext cx="8510452" cy="10892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Внесены изменения в постановление Правительства Ивановской области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23.03.2016 №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65-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«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формировании, предоставлении и распределении субсидий из областного бюджета бюджетам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 Ивановской области»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63458" y="2199647"/>
            <a:ext cx="4258493" cy="31092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приведения в соответствие с изменениями БК РФ: 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50000"/>
              </a:lnSpc>
            </a:pP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уточнены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предоставления субсидий бюджетам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образований; </a:t>
            </a:r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исключено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о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предоставлении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бюджетам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 в соответствии с перечнем, утверждаемым Законом об областном бюджете; </a:t>
            </a:r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исключено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15%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ограничении объема иных межбюджетных трансфертов и дотаций на сбалансированность в общем объеме межбюджетных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</a:t>
            </a:r>
          </a:p>
          <a:p>
            <a:pPr marL="285750" indent="-285750" algn="just">
              <a:buFontTx/>
              <a:buChar char="-"/>
            </a:pPr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09156" y="2199646"/>
            <a:ext cx="4134398" cy="31092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дополнения положениями, способствующими обеспечению сбалансированности местных бюджетов: 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50000"/>
              </a:lnSpc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случаи предоставления из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местным бюджетам дотаций на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сбалансированность;</a:t>
            </a:r>
          </a:p>
          <a:p>
            <a:pPr algn="just"/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дотаций на выравнивание бюджетной обеспеченности муниципальных образований дополнен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методикой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дотаций на 2023 год, отражающих отдельные показатели (условия)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6640421" y="2025201"/>
            <a:ext cx="271872" cy="14756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352537" y="2025202"/>
            <a:ext cx="271872" cy="14756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898319" y="6572541"/>
            <a:ext cx="1081087" cy="276999"/>
          </a:xfrm>
          <a:prstGeom prst="rect">
            <a:avLst/>
          </a:prstGeom>
          <a:gradFill>
            <a:gsLst>
              <a:gs pos="100000">
                <a:srgbClr val="95F3DD"/>
              </a:gs>
              <a:gs pos="100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1015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60000">
              <a:srgbClr val="FBFEFF"/>
            </a:gs>
            <a:gs pos="63000">
              <a:srgbClr val="FBFEFF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764" y="175745"/>
            <a:ext cx="8085908" cy="738051"/>
          </a:xfrm>
        </p:spPr>
        <p:txBody>
          <a:bodyPr>
            <a:normAutofit fontScale="90000"/>
          </a:bodyPr>
          <a:lstStyle/>
          <a:p>
            <a:r>
              <a:rPr lang="ru-RU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сфере межбюджетных отношений</a:t>
            </a:r>
            <a:br>
              <a:rPr lang="ru-RU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9362" y="784516"/>
            <a:ext cx="8523517" cy="344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25" b="1" dirty="0"/>
              <a:t>Поддержка мер по обеспечению сбалансированности местных бюджетов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9268" y="1334942"/>
            <a:ext cx="8523518" cy="8598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Дотации на выравнивание бюджетной обеспеченности муниципальных образований предоставлены с учетом неснижения их размеров по сравнению с предыдущим годом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60032" y="3435475"/>
            <a:ext cx="4002848" cy="14558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вопросов, связанных с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оплатой труда (повышение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минимального размера оплаты труда,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платы работников бюджетного сектора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9269" y="5013176"/>
            <a:ext cx="8533610" cy="14375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Иная дотация предоставлена в целях поощрения и стимулирования развития городских поселений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включенных в перечень исторических поселений федерального значения, обеспечивших рост поступлений по налогу на доходы физических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9268" y="2492896"/>
            <a:ext cx="8533611" cy="728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Дотации на поддержку мер по обеспечению сбалансированности местных бюджетов предоставлены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9268" y="3435475"/>
            <a:ext cx="4219869" cy="14558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решение вопросов местного значения, в том числе на погашение просроченной кредиторской задолженности местного бюджета и (или) недопущения её образования (роста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780846" y="3233549"/>
            <a:ext cx="265340" cy="21135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331307" y="3224122"/>
            <a:ext cx="265340" cy="21135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898319" y="6572541"/>
            <a:ext cx="1081087" cy="276999"/>
          </a:xfrm>
          <a:prstGeom prst="rect">
            <a:avLst/>
          </a:prstGeom>
          <a:gradFill>
            <a:gsLst>
              <a:gs pos="100000">
                <a:srgbClr val="95F3DD"/>
              </a:gs>
              <a:gs pos="100000">
                <a:srgbClr val="EBE3F6"/>
              </a:gs>
              <a:gs pos="100000">
                <a:srgbClr val="E6DDF4"/>
              </a:gs>
              <a:gs pos="100000">
                <a:srgbClr val="DDD0F0"/>
              </a:gs>
              <a:gs pos="100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1015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07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60000">
              <a:srgbClr val="FBFEFF"/>
            </a:gs>
            <a:gs pos="63000">
              <a:srgbClr val="FBFEFF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764" y="222876"/>
            <a:ext cx="8085908" cy="440703"/>
          </a:xfrm>
        </p:spPr>
        <p:txBody>
          <a:bodyPr>
            <a:normAutofit/>
          </a:bodyPr>
          <a:lstStyle/>
          <a:p>
            <a:r>
              <a:rPr lang="ru-RU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сфере межбюджетных отношений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9227" y="848740"/>
            <a:ext cx="8516986" cy="344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25" b="1" dirty="0"/>
              <a:t>Стимулирующие меры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9635" y="1440725"/>
            <a:ext cx="8516987" cy="7328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Доведение значений нормативов формирования расходов на содержание органов местного самоуправления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их соблюдением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9635" y="3454464"/>
            <a:ext cx="8516986" cy="5511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Оценка качества управления бюджетным процессом органов местного самоуправления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9634" y="5819361"/>
            <a:ext cx="8532517" cy="7531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Оценка открытости бюджетных данных и участия граждан в бюджетном процессе в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образованиях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9634" y="2368979"/>
            <a:ext cx="8516987" cy="9303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Заключение соглашений о мерах по социально-экономическому развитию и оздоровлению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финансов, а также мониторинг выполнения обязательств, предусмотренных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соглашениями </a:t>
            </a:r>
          </a:p>
        </p:txBody>
      </p:sp>
      <p:sp>
        <p:nvSpPr>
          <p:cNvPr id="6" name="Овал 5"/>
          <p:cNvSpPr/>
          <p:nvPr/>
        </p:nvSpPr>
        <p:spPr>
          <a:xfrm>
            <a:off x="971600" y="4221087"/>
            <a:ext cx="7344816" cy="151216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  <a:p>
            <a:pPr algn="ctr"/>
            <a:r>
              <a:rPr lang="en-US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степень качества – 110 муниципальных образований</a:t>
            </a:r>
          </a:p>
          <a:p>
            <a:pPr algn="ctr"/>
            <a:r>
              <a:rPr lang="en-US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степень качества – 31 муниципальное образование</a:t>
            </a:r>
          </a:p>
          <a:p>
            <a:pPr algn="ctr"/>
            <a:r>
              <a:rPr lang="en-US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степень качества – 2 муниципальных образования 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427984" y="4016247"/>
            <a:ext cx="271872" cy="19420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898319" y="6572541"/>
            <a:ext cx="1081087" cy="276999"/>
          </a:xfrm>
          <a:prstGeom prst="rect">
            <a:avLst/>
          </a:prstGeom>
          <a:gradFill>
            <a:gsLst>
              <a:gs pos="100000">
                <a:srgbClr val="95F3DD"/>
              </a:gs>
              <a:gs pos="100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1015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376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5">
                <a:lumMod val="20000"/>
                <a:lumOff val="80000"/>
              </a:schemeClr>
            </a:gs>
            <a:gs pos="66000">
              <a:schemeClr val="bg1">
                <a:lumMod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65164" y="1340768"/>
            <a:ext cx="38884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Ивановская область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входит в число 25 субъектов Российской Федерации с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высокой степенью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управления региональными финансами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71611"/>
            <a:ext cx="712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Ивановской области на федеральном уровне</a:t>
            </a:r>
            <a:endParaRPr lang="ru-RU" b="1" dirty="0" smtClean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884368" y="6490351"/>
            <a:ext cx="1098662" cy="280434"/>
          </a:xfrm>
          <a:prstGeom prst="rect">
            <a:avLst/>
          </a:prstGeom>
          <a:gradFill>
            <a:gsLst>
              <a:gs pos="0">
                <a:srgbClr val="95F3DD"/>
              </a:gs>
              <a:gs pos="100000">
                <a:srgbClr val="D4CEED"/>
              </a:gs>
              <a:gs pos="100000">
                <a:srgbClr val="CBD3EA"/>
              </a:gs>
              <a:gs pos="99000">
                <a:srgbClr val="ACE5E3"/>
              </a:gs>
              <a:gs pos="100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5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463" t="12201" r="16138" b="20600"/>
          <a:stretch/>
        </p:blipFill>
        <p:spPr>
          <a:xfrm>
            <a:off x="177693" y="673613"/>
            <a:ext cx="4320480" cy="324036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62448" y="4544840"/>
            <a:ext cx="42357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рейтинге по уровню открытости за 2021 год Ивановская область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входит в число регионов-лидеров с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высоким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уровнем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открытости бюджетных данных</a:t>
            </a:r>
          </a:p>
        </p:txBody>
      </p:sp>
      <p:sp>
        <p:nvSpPr>
          <p:cNvPr id="8" name="Овал 7"/>
          <p:cNvSpPr/>
          <p:nvPr/>
        </p:nvSpPr>
        <p:spPr>
          <a:xfrm>
            <a:off x="177694" y="2564904"/>
            <a:ext cx="129796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2438" t="27600" r="47637" b="29000"/>
          <a:stretch/>
        </p:blipFill>
        <p:spPr>
          <a:xfrm>
            <a:off x="4751739" y="2995396"/>
            <a:ext cx="4248472" cy="3465859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11" name="Picture 10" descr="https://gov39.ru/upload/iblock/ca9/348318654cfa7bd94eb483897216dd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09" y="3140968"/>
            <a:ext cx="895746" cy="576064"/>
          </a:xfrm>
          <a:prstGeom prst="rect">
            <a:avLst/>
          </a:prstGeom>
          <a:solidFill>
            <a:schemeClr val="bg1"/>
          </a:solidFill>
          <a:extLst/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6156176" y="4500747"/>
            <a:ext cx="360040" cy="2880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8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924944"/>
            <a:ext cx="6323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9000">
              <a:srgbClr val="C4F8EC"/>
            </a:gs>
            <a:gs pos="85000">
              <a:schemeClr val="bg1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87231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В 20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ГОДУ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40719"/>
              </p:ext>
            </p:extLst>
          </p:nvPr>
        </p:nvGraphicFramePr>
        <p:xfrm>
          <a:off x="107504" y="836712"/>
          <a:ext cx="8856987" cy="55315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00200"/>
                <a:gridCol w="1368152"/>
                <a:gridCol w="1224136"/>
                <a:gridCol w="1152128"/>
                <a:gridCol w="1008112"/>
                <a:gridCol w="1463403"/>
                <a:gridCol w="840856"/>
              </a:tblGrid>
              <a:tr h="50405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Законом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год, млн. руб.</a:t>
                      </a:r>
                    </a:p>
                  </a:txBody>
                  <a:tcPr marL="8059" marR="8059" marT="8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8000">
                          <a:schemeClr val="accent5">
                            <a:lumMod val="20000"/>
                            <a:lumOff val="80000"/>
                          </a:schemeClr>
                        </a:gs>
                        <a:gs pos="16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СБР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млн. руб.</a:t>
                      </a:r>
                    </a:p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в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8059" marR="8059" marT="8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году, %</a:t>
                      </a:r>
                    </a:p>
                  </a:txBody>
                  <a:tcPr marL="8059" marR="8059" marT="8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79783"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первоначальной редакции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последней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редакции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от первоначальных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бюджетных назначений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/>
                </a:tc>
              </a:tr>
              <a:tr h="4068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59 111,9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62 861,1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67 953,6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8 841,7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11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</a:t>
                      </a:r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29 495,6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647,4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647,4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35 449,0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5 953,4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85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налоговые </a:t>
                      </a:r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28 948,2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30 594,8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30 594,8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33 002,9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054,7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неналоговые </a:t>
                      </a:r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547,4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2 052,6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2 052,6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2 446,1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211,8%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87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езвозмездные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поступления, </a:t>
                      </a:r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29 616,3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30 213,7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902,3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32 504,6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2 888,3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31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</a:t>
                      </a:r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выравнивание бюджетной обеспеченности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13 740,9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13 740,9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13 740,9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13 740,9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8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60 918,8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65 062,0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68 020,6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63 737,7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818,9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ДЕФИЦИТ/</a:t>
                      </a:r>
                    </a:p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-1 806,9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-2 200,9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4 215,9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6 022,8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956376" y="6525344"/>
            <a:ext cx="1081087" cy="276999"/>
          </a:xfrm>
          <a:prstGeom prst="rect">
            <a:avLst/>
          </a:prstGeom>
          <a:gradFill>
            <a:gsLst>
              <a:gs pos="28000">
                <a:schemeClr val="accent4">
                  <a:tint val="18000"/>
                  <a:satMod val="120000"/>
                  <a:lumMod val="88000"/>
                </a:schemeClr>
              </a:gs>
              <a:gs pos="74872">
                <a:srgbClr val="9EDAC4"/>
              </a:gs>
              <a:gs pos="100000">
                <a:schemeClr val="accent4">
                  <a:tint val="40000"/>
                  <a:satMod val="100000"/>
                  <a:lumMod val="78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1015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64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9000">
              <a:srgbClr val="C4F8EC"/>
            </a:gs>
            <a:gs pos="85000">
              <a:schemeClr val="bg1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18687264"/>
              </p:ext>
            </p:extLst>
          </p:nvPr>
        </p:nvGraphicFramePr>
        <p:xfrm>
          <a:off x="228795" y="956861"/>
          <a:ext cx="8591677" cy="498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31153811"/>
              </p:ext>
            </p:extLst>
          </p:nvPr>
        </p:nvGraphicFramePr>
        <p:xfrm>
          <a:off x="0" y="1162854"/>
          <a:ext cx="9144000" cy="2698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47864" y="6124931"/>
            <a:ext cx="129941" cy="5865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2176" y="6209847"/>
            <a:ext cx="4832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1" dirty="0">
                <a:solidFill>
                  <a:srgbClr val="14619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без учета безвозмездных поступлений, млрд.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1689" y="6125200"/>
            <a:ext cx="129941" cy="5865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795" y="6183853"/>
            <a:ext cx="2911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долг, млрд.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7887" y="145768"/>
            <a:ext cx="85689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50" b="1" i="1" dirty="0">
                <a:solidFill>
                  <a:srgbClr val="14619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объема государственного долга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50" b="1" i="1" dirty="0">
                <a:solidFill>
                  <a:srgbClr val="14619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долговой нагрузки на областной бюджет</a:t>
            </a:r>
            <a:endParaRPr lang="ru-RU" sz="1500" b="1" i="1" dirty="0">
              <a:solidFill>
                <a:srgbClr val="14619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984333" y="6442105"/>
            <a:ext cx="1081087" cy="276999"/>
          </a:xfrm>
          <a:prstGeom prst="rect">
            <a:avLst/>
          </a:prstGeom>
          <a:gradFill>
            <a:gsLst>
              <a:gs pos="2000">
                <a:schemeClr val="accent3">
                  <a:lumMod val="20000"/>
                  <a:lumOff val="80000"/>
                </a:schemeClr>
              </a:gs>
              <a:gs pos="100000">
                <a:schemeClr val="accent4">
                  <a:tint val="84000"/>
                  <a:satMod val="16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 defTabSz="1015975" fontAlgn="auto">
              <a:spcBef>
                <a:spcPts val="0"/>
              </a:spcBef>
              <a:spcAft>
                <a:spcPts val="0"/>
              </a:spcAft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Слайд №</a:t>
            </a:r>
            <a:r>
              <a:rPr lang="en-US" dirty="0"/>
              <a:t> </a:t>
            </a:r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05194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9000">
              <a:srgbClr val="C4F8EC"/>
            </a:gs>
            <a:gs pos="85000">
              <a:schemeClr val="bg1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143130870"/>
              </p:ext>
            </p:extLst>
          </p:nvPr>
        </p:nvGraphicFramePr>
        <p:xfrm>
          <a:off x="0" y="260648"/>
          <a:ext cx="914400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956376" y="6453336"/>
            <a:ext cx="1081087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1015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57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9000">
              <a:srgbClr val="C4F8EC"/>
            </a:gs>
            <a:gs pos="85000">
              <a:schemeClr val="bg1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54162"/>
          </a:xfrm>
        </p:spPr>
        <p:txBody>
          <a:bodyPr>
            <a:noAutofit/>
          </a:bodyPr>
          <a:lstStyle/>
          <a:p>
            <a:pPr marL="0" indent="0" algn="ctr" eaLnBrk="0" fontAlgn="base" hangingPunct="0">
              <a:spcAft>
                <a:spcPct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Меры по совершенствованию регионального налогового законодательства Ивановской области, принятые в 20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году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89436906"/>
              </p:ext>
            </p:extLst>
          </p:nvPr>
        </p:nvGraphicFramePr>
        <p:xfrm>
          <a:off x="179512" y="908720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172400" y="6536377"/>
            <a:ext cx="984419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015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28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9000">
              <a:srgbClr val="C4F8EC"/>
            </a:gs>
            <a:gs pos="85000">
              <a:schemeClr val="bg1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0" y="11588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ИНФОРМАЦИЯ ОБ ОБЪЕМЕ НАЛОГОВЫХ ЛЬГОТ, ПРЕДОСТАВЛЕННЫХ 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РЕГИОНАЛЬНЫМ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ЗАКОНОДАТЕЛЬСТВОМ</a:t>
            </a:r>
            <a:endParaRPr lang="ru-RU" altLang="ru-RU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7823200" y="692696"/>
            <a:ext cx="1130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</a:rPr>
              <a:t>млн. руб.</a:t>
            </a:r>
            <a:endParaRPr lang="ru-RU" altLang="ru-RU" sz="18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09933"/>
              </p:ext>
            </p:extLst>
          </p:nvPr>
        </p:nvGraphicFramePr>
        <p:xfrm>
          <a:off x="125190" y="1044587"/>
          <a:ext cx="8893620" cy="532812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645149"/>
                <a:gridCol w="1440160"/>
                <a:gridCol w="1368152"/>
                <a:gridCol w="1440159"/>
              </a:tblGrid>
              <a:tr h="646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85" marR="59685" marT="9527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85" marR="59685" marT="9527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85" marR="59685" marT="9527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85" marR="59685" marT="9527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</a:tr>
              <a:tr h="517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предоставленных налоговых льгот, в том числе: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85" marR="59685" marT="9527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952,4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82" marR="59682" marT="9527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1074,6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</a:tr>
              <a:tr h="7810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налогу, взимаемому в связи с применением упрощенной системы налогообложения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85" marR="59685" marT="9527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761,4</a:t>
                      </a:r>
                    </a:p>
                  </a:txBody>
                  <a:tcPr marL="59682" marR="59682" marT="9527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налоговых льгот в фактическом</a:t>
                      </a:r>
                      <a:r>
                        <a:rPr lang="ru-RU" sz="1600" b="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объеме (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прогнозе)</a:t>
                      </a:r>
                      <a:r>
                        <a:rPr lang="ru-RU" sz="1600" b="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поступлений налога</a:t>
                      </a:r>
                    </a:p>
                  </a:txBody>
                  <a:tcPr marL="59685" marR="59685" marT="9527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</a:tr>
              <a:tr h="517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налогу на имущество организаций</a:t>
                      </a:r>
                    </a:p>
                  </a:txBody>
                  <a:tcPr marL="59685" marR="59685" marT="9527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82" marR="59682" marT="9527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</a:tr>
              <a:tr h="5170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налоговых льгот в фактическом</a:t>
                      </a:r>
                      <a:r>
                        <a:rPr lang="ru-RU" sz="1600" b="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объеме (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прогнозе)</a:t>
                      </a:r>
                      <a:r>
                        <a:rPr lang="ru-RU" sz="1600" b="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поступлений налога</a:t>
                      </a:r>
                    </a:p>
                  </a:txBody>
                  <a:tcPr marL="59685" marR="59685" marT="9527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</a:tr>
              <a:tr h="263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транспортному налогу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85" marR="59685" marT="9527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82" marR="59682" marT="9527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налоговых льгот в фактическом</a:t>
                      </a:r>
                      <a:r>
                        <a:rPr lang="ru-RU" sz="1600" b="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объеме (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прогнозе)</a:t>
                      </a:r>
                      <a:r>
                        <a:rPr lang="ru-RU" sz="1600" b="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поступлений налога</a:t>
                      </a:r>
                    </a:p>
                  </a:txBody>
                  <a:tcPr marL="59685" marR="59685" marT="9527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1,1%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налогу на прибыль организаций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85" marR="59685" marT="9527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145,3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82" marR="59682" marT="9527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налоговых льгот в фактическом</a:t>
                      </a:r>
                      <a:r>
                        <a:rPr lang="ru-RU" sz="1600" b="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объеме (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прогнозе)</a:t>
                      </a:r>
                      <a:r>
                        <a:rPr lang="ru-RU" sz="1600" b="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поступлений налога</a:t>
                      </a:r>
                    </a:p>
                  </a:txBody>
                  <a:tcPr marL="59685" marR="59685" marT="9527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956376" y="6525344"/>
            <a:ext cx="1081087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1015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5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92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60000">
              <a:srgbClr val="FBFEFF"/>
            </a:gs>
            <a:gs pos="63000">
              <a:srgbClr val="FBFEFF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138109"/>
            <a:ext cx="9116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ОБЛАСТНОГО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РЕГИОНАЛЬНЫХ ПРОЕКТОВ В РАМКАХ НАЦИОНАЛЬНЫХ ПРОЕКТОВ ЗА 2022 ГОД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98527" y="2759168"/>
            <a:ext cx="2389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12 957,2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graphicFrame>
        <p:nvGraphicFramePr>
          <p:cNvPr id="37" name="Диаграмма 36"/>
          <p:cNvGraphicFramePr>
            <a:graphicFrameLocks/>
          </p:cNvGraphicFramePr>
          <p:nvPr>
            <p:extLst/>
          </p:nvPr>
        </p:nvGraphicFramePr>
        <p:xfrm>
          <a:off x="3599892" y="1750992"/>
          <a:ext cx="2430270" cy="175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628520"/>
              </p:ext>
            </p:extLst>
          </p:nvPr>
        </p:nvGraphicFramePr>
        <p:xfrm>
          <a:off x="1" y="661328"/>
          <a:ext cx="7452319" cy="5936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733882"/>
              </p:ext>
            </p:extLst>
          </p:nvPr>
        </p:nvGraphicFramePr>
        <p:xfrm>
          <a:off x="5127202" y="3590165"/>
          <a:ext cx="3909294" cy="2575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956376" y="6525344"/>
            <a:ext cx="1081087" cy="276999"/>
          </a:xfrm>
          <a:prstGeom prst="rect">
            <a:avLst/>
          </a:prstGeom>
          <a:gradFill>
            <a:gsLst>
              <a:gs pos="100000">
                <a:srgbClr val="95F3DD"/>
              </a:gs>
              <a:gs pos="100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1015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2733" y="260648"/>
            <a:ext cx="8971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14619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на новый формат государственных программ</a:t>
            </a: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374241" y="950109"/>
            <a:ext cx="3416133" cy="880220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white"/>
                </a:solidFill>
              </a:rPr>
              <a:t>Государственная программа в новом формате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41891" y="2328574"/>
            <a:ext cx="1612402" cy="643494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white"/>
                </a:solidFill>
              </a:rPr>
              <a:t>Проектная часть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7312" y="2262433"/>
            <a:ext cx="45765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4050" dirty="0">
                <a:solidFill>
                  <a:prstClr val="black"/>
                </a:solidFill>
                <a:latin typeface="Trebuchet MS"/>
              </a:rPr>
              <a:t>+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394001" y="2332421"/>
            <a:ext cx="1568342" cy="624189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white"/>
                </a:solidFill>
              </a:rPr>
              <a:t>Процессная часть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632909" y="4516741"/>
            <a:ext cx="2362760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Trebuchet MS"/>
              </a:rPr>
              <a:t>Региональные проекты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16073" y="4516741"/>
            <a:ext cx="2362761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Trebuchet MS"/>
              </a:rPr>
              <a:t>Ведомственные проекты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023707" y="4378242"/>
            <a:ext cx="2362760" cy="92333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Trebuchet MS"/>
              </a:rPr>
              <a:t>Комплексы процессных мероприятий</a:t>
            </a:r>
          </a:p>
        </p:txBody>
      </p:sp>
      <p:cxnSp>
        <p:nvCxnSpPr>
          <p:cNvPr id="14" name="Прямая со стрелкой 13"/>
          <p:cNvCxnSpPr>
            <a:cxnSpLocks/>
          </p:cNvCxnSpPr>
          <p:nvPr/>
        </p:nvCxnSpPr>
        <p:spPr>
          <a:xfrm flipH="1">
            <a:off x="522065" y="3066836"/>
            <a:ext cx="161503" cy="5225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</p:cNvCxnSpPr>
          <p:nvPr/>
        </p:nvCxnSpPr>
        <p:spPr>
          <a:xfrm>
            <a:off x="1333867" y="3041221"/>
            <a:ext cx="173497" cy="5540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03848" y="3006203"/>
            <a:ext cx="0" cy="5540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Левая фигурная скобка 14"/>
          <p:cNvSpPr/>
          <p:nvPr/>
        </p:nvSpPr>
        <p:spPr>
          <a:xfrm rot="5400000">
            <a:off x="2007538" y="318130"/>
            <a:ext cx="208962" cy="347555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392521"/>
              </p:ext>
            </p:extLst>
          </p:nvPr>
        </p:nvGraphicFramePr>
        <p:xfrm>
          <a:off x="4440672" y="950111"/>
          <a:ext cx="4523815" cy="5071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2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3554"/>
              </a:tblGrid>
              <a:tr h="10560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Структура расходов областного бюджета в новом формате</a:t>
                      </a:r>
                      <a:endParaRPr lang="ru-RU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5473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Наименование</a:t>
                      </a:r>
                      <a:endParaRPr lang="ru-RU" sz="15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Сумма,</a:t>
                      </a:r>
                    </a:p>
                    <a:p>
                      <a:pPr algn="ctr"/>
                      <a:r>
                        <a:rPr lang="ru-RU" sz="1500" b="1" dirty="0" smtClean="0"/>
                        <a:t>руб.</a:t>
                      </a:r>
                      <a:endParaRPr lang="ru-RU" sz="15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092">
                <a:tc>
                  <a:txBody>
                    <a:bodyPr/>
                    <a:lstStyle/>
                    <a:p>
                      <a:pPr algn="just"/>
                      <a:r>
                        <a:rPr lang="ru-RU" sz="1500" b="1" dirty="0" smtClean="0"/>
                        <a:t>Государственная программа</a:t>
                      </a:r>
                      <a:endParaRPr lang="ru-RU" sz="15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1 000 000,00</a:t>
                      </a:r>
                      <a:endParaRPr lang="ru-RU" sz="15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6745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Региональные проекты</a:t>
                      </a:r>
                      <a:endParaRPr lang="ru-RU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700 000,00</a:t>
                      </a:r>
                      <a:endParaRPr lang="ru-RU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114">
                <a:tc>
                  <a:txBody>
                    <a:bodyPr/>
                    <a:lstStyle/>
                    <a:p>
                      <a:pPr marL="627063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/>
                        <a:t>….. (мероприятия)</a:t>
                      </a:r>
                      <a:endParaRPr lang="ru-RU" sz="9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3848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Ведомственные проекты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200 000,00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114">
                <a:tc>
                  <a:txBody>
                    <a:bodyPr/>
                    <a:lstStyle/>
                    <a:p>
                      <a:pPr marL="627063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/>
                        <a:t>….. (мероприятия)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2633">
                <a:tc>
                  <a:txBody>
                    <a:bodyPr/>
                    <a:lstStyle/>
                    <a:p>
                      <a:pPr marL="266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Комплексы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процессных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мероприятий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100 000,00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114">
                <a:tc>
                  <a:txBody>
                    <a:bodyPr/>
                    <a:lstStyle/>
                    <a:p>
                      <a:pPr marL="627063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/>
                        <a:t>….. (мероприятия)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956376" y="6538558"/>
            <a:ext cx="1081087" cy="276999"/>
          </a:xfrm>
          <a:prstGeom prst="rect">
            <a:avLst/>
          </a:prstGeom>
          <a:gradFill rotWithShape="1">
            <a:gsLst>
              <a:gs pos="97000">
                <a:srgbClr val="95F3DD"/>
              </a:gs>
              <a:gs pos="99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10159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Слайд №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5">
                <a:lumMod val="20000"/>
                <a:lumOff val="80000"/>
              </a:schemeClr>
            </a:gs>
            <a:gs pos="66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031054056"/>
              </p:ext>
            </p:extLst>
          </p:nvPr>
        </p:nvGraphicFramePr>
        <p:xfrm>
          <a:off x="311686" y="908720"/>
          <a:ext cx="8364770" cy="5546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884368" y="6455394"/>
            <a:ext cx="1098662" cy="280434"/>
          </a:xfrm>
          <a:prstGeom prst="rect">
            <a:avLst/>
          </a:prstGeom>
          <a:gradFill>
            <a:gsLst>
              <a:gs pos="100000">
                <a:srgbClr val="95F3DD"/>
              </a:gs>
              <a:gs pos="100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5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58954"/>
            <a:ext cx="8300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ВНЕСЕННЫХ ИЗМЕНЕНИЙ В ЗАКОН О БЮДЖЕТЕ,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9907</TotalTime>
  <Words>1157</Words>
  <Application>Microsoft Office PowerPoint</Application>
  <PresentationFormat>Экран (4:3)</PresentationFormat>
  <Paragraphs>234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Franklin Gothic Book</vt:lpstr>
      <vt:lpstr>Georgia</vt:lpstr>
      <vt:lpstr>Times New Roman</vt:lpstr>
      <vt:lpstr>Trebuchet MS</vt:lpstr>
      <vt:lpstr>Wingdings 2</vt:lpstr>
      <vt:lpstr>Тема Office</vt:lpstr>
      <vt:lpstr>12_Воздушный поток</vt:lpstr>
      <vt:lpstr>1_Тема Office</vt:lpstr>
      <vt:lpstr>13_Воздушный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по совершенствованию регионального налогового законодательства Ивановской области, принятые в 2022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Деятельность в сфере межбюджетных отношений</vt:lpstr>
      <vt:lpstr>Деятельность в сфере межбюджетных отношений </vt:lpstr>
      <vt:lpstr>Деятельность в сфере межбюджетных отношений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Н. Щелканов</dc:creator>
  <cp:lastModifiedBy>Жеглова Елена Анатольевна</cp:lastModifiedBy>
  <cp:revision>617</cp:revision>
  <cp:lastPrinted>2023-02-17T14:33:04Z</cp:lastPrinted>
  <dcterms:created xsi:type="dcterms:W3CDTF">2015-01-15T12:49:12Z</dcterms:created>
  <dcterms:modified xsi:type="dcterms:W3CDTF">2023-02-28T07:22:21Z</dcterms:modified>
</cp:coreProperties>
</file>